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256" r:id="rId3"/>
    <p:sldId id="4389" r:id="rId4"/>
    <p:sldId id="3948" r:id="rId5"/>
    <p:sldId id="258" r:id="rId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90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Users\juanalm\Downloads\pati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D:\Users\juanalm\Downloads\pati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D:\Users\juanalm\Downloads\pati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D:\Users\juanalm\Downloads\pati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D:\Users\juanalm\Downloads\pati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D:\Users\juanalm\Downloads\pati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../embeddings/oleObject1.bin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https://saludtotalcomco-my.sharepoint.com/personal/juanalm_saludtotal_com_co/Documents/01%20GESTION%20DIARIA/05%20RADICACION%20SNS/BD%20SNS%202025/BASE%20SNS%20202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Hoja1!$C$25</c:f>
              <c:strCache>
                <c:ptCount val="1"/>
                <c:pt idx="0">
                  <c:v>OPORTUNIDAD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83B5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84C-4C39-BBE5-7026ED5D4C41}"/>
              </c:ext>
            </c:extLst>
          </c:dPt>
          <c:dPt>
            <c:idx val="1"/>
            <c:invertIfNegative val="0"/>
            <c:bubble3D val="0"/>
            <c:spPr>
              <a:solidFill>
                <a:srgbClr val="0E4A7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84C-4C39-BBE5-7026ED5D4C41}"/>
              </c:ext>
            </c:extLst>
          </c:dPt>
          <c:dPt>
            <c:idx val="2"/>
            <c:invertIfNegative val="0"/>
            <c:bubble3D val="0"/>
            <c:spPr>
              <a:solidFill>
                <a:srgbClr val="155A8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84C-4C39-BBE5-7026ED5D4C41}"/>
              </c:ext>
            </c:extLst>
          </c:dPt>
          <c:dPt>
            <c:idx val="3"/>
            <c:invertIfNegative val="0"/>
            <c:bubble3D val="0"/>
            <c:spPr>
              <a:solidFill>
                <a:srgbClr val="1D6B9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84C-4C39-BBE5-7026ED5D4C41}"/>
              </c:ext>
            </c:extLst>
          </c:dPt>
          <c:dPt>
            <c:idx val="4"/>
            <c:invertIfNegative val="0"/>
            <c:bubble3D val="0"/>
            <c:spPr>
              <a:solidFill>
                <a:srgbClr val="257CA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84C-4C39-BBE5-7026ED5D4C41}"/>
              </c:ext>
            </c:extLst>
          </c:dPt>
          <c:dPt>
            <c:idx val="5"/>
            <c:invertIfNegative val="0"/>
            <c:bubble3D val="0"/>
            <c:spPr>
              <a:solidFill>
                <a:srgbClr val="3C8F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84C-4C39-BBE5-7026ED5D4C41}"/>
              </c:ext>
            </c:extLst>
          </c:dPt>
          <c:dPt>
            <c:idx val="6"/>
            <c:invertIfNegative val="0"/>
            <c:bubble3D val="0"/>
            <c:spPr>
              <a:solidFill>
                <a:srgbClr val="5AA2C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F84C-4C39-BBE5-7026ED5D4C41}"/>
              </c:ext>
            </c:extLst>
          </c:dPt>
          <c:dPt>
            <c:idx val="7"/>
            <c:invertIfNegative val="0"/>
            <c:bubble3D val="0"/>
            <c:spPr>
              <a:solidFill>
                <a:srgbClr val="7DB8D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F84C-4C39-BBE5-7026ED5D4C41}"/>
              </c:ext>
            </c:extLst>
          </c:dPt>
          <c:dPt>
            <c:idx val="8"/>
            <c:invertIfNegative val="0"/>
            <c:bubble3D val="0"/>
            <c:spPr>
              <a:solidFill>
                <a:srgbClr val="9BCBE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F84C-4C39-BBE5-7026ED5D4C41}"/>
              </c:ext>
            </c:extLst>
          </c:dPt>
          <c:dPt>
            <c:idx val="9"/>
            <c:invertIfNegative val="0"/>
            <c:bubble3D val="0"/>
            <c:spPr>
              <a:solidFill>
                <a:srgbClr val="B3DAF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F84C-4C39-BBE5-7026ED5D4C41}"/>
              </c:ext>
            </c:extLst>
          </c:dPt>
          <c:dPt>
            <c:idx val="10"/>
            <c:invertIfNegative val="0"/>
            <c:bubble3D val="0"/>
            <c:spPr>
              <a:solidFill>
                <a:srgbClr val="B7DEF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F84C-4C39-BBE5-7026ED5D4C41}"/>
              </c:ext>
            </c:extLst>
          </c:dPt>
          <c:dPt>
            <c:idx val="11"/>
            <c:invertIfNegative val="0"/>
            <c:bubble3D val="0"/>
            <c:spPr>
              <a:solidFill>
                <a:srgbClr val="CDE8F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F84C-4C39-BBE5-7026ED5D4C41}"/>
              </c:ext>
            </c:extLst>
          </c:dPt>
          <c:cat>
            <c:strRef>
              <c:f>Hoja1!$D$24:$O$24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Hoja1!$D$25:$O$25</c:f>
              <c:numCache>
                <c:formatCode>#,##0</c:formatCode>
                <c:ptCount val="12"/>
                <c:pt idx="0">
                  <c:v>12457</c:v>
                </c:pt>
                <c:pt idx="1">
                  <c:v>12084</c:v>
                </c:pt>
                <c:pt idx="2">
                  <c:v>12660</c:v>
                </c:pt>
                <c:pt idx="3">
                  <c:v>12601</c:v>
                </c:pt>
                <c:pt idx="4">
                  <c:v>13860</c:v>
                </c:pt>
                <c:pt idx="5">
                  <c:v>12476</c:v>
                </c:pt>
                <c:pt idx="6">
                  <c:v>15907</c:v>
                </c:pt>
                <c:pt idx="7">
                  <c:v>13635</c:v>
                </c:pt>
                <c:pt idx="8">
                  <c:v>17299</c:v>
                </c:pt>
                <c:pt idx="9">
                  <c:v>16831</c:v>
                </c:pt>
                <c:pt idx="10">
                  <c:v>14737</c:v>
                </c:pt>
                <c:pt idx="11">
                  <c:v>11089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F84C-4C39-BBE5-7026ED5D4C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731549903"/>
        <c:axId val="731537903"/>
      </c:barChart>
      <c:catAx>
        <c:axId val="73154990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31537903"/>
        <c:crosses val="autoZero"/>
        <c:auto val="1"/>
        <c:lblAlgn val="ctr"/>
        <c:lblOffset val="100"/>
        <c:noMultiLvlLbl val="0"/>
      </c:catAx>
      <c:valAx>
        <c:axId val="731537903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31549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Hoja1!$C$26</c:f>
              <c:strCache>
                <c:ptCount val="1"/>
                <c:pt idx="0">
                  <c:v>MEDICAMENTOS INSUMOS Y SUMINISTROS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83B5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8A0-406A-AC48-4ECE3FB9C02D}"/>
              </c:ext>
            </c:extLst>
          </c:dPt>
          <c:dPt>
            <c:idx val="1"/>
            <c:invertIfNegative val="0"/>
            <c:bubble3D val="0"/>
            <c:spPr>
              <a:solidFill>
                <a:srgbClr val="0E4A7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8A0-406A-AC48-4ECE3FB9C02D}"/>
              </c:ext>
            </c:extLst>
          </c:dPt>
          <c:dPt>
            <c:idx val="2"/>
            <c:invertIfNegative val="0"/>
            <c:bubble3D val="0"/>
            <c:spPr>
              <a:solidFill>
                <a:srgbClr val="155A8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8A0-406A-AC48-4ECE3FB9C02D}"/>
              </c:ext>
            </c:extLst>
          </c:dPt>
          <c:dPt>
            <c:idx val="3"/>
            <c:invertIfNegative val="0"/>
            <c:bubble3D val="0"/>
            <c:spPr>
              <a:solidFill>
                <a:srgbClr val="1D6B9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8A0-406A-AC48-4ECE3FB9C02D}"/>
              </c:ext>
            </c:extLst>
          </c:dPt>
          <c:dPt>
            <c:idx val="4"/>
            <c:invertIfNegative val="0"/>
            <c:bubble3D val="0"/>
            <c:spPr>
              <a:solidFill>
                <a:srgbClr val="257CA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8A0-406A-AC48-4ECE3FB9C02D}"/>
              </c:ext>
            </c:extLst>
          </c:dPt>
          <c:dPt>
            <c:idx val="5"/>
            <c:invertIfNegative val="0"/>
            <c:bubble3D val="0"/>
            <c:spPr>
              <a:solidFill>
                <a:srgbClr val="3C8F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8A0-406A-AC48-4ECE3FB9C02D}"/>
              </c:ext>
            </c:extLst>
          </c:dPt>
          <c:dPt>
            <c:idx val="6"/>
            <c:invertIfNegative val="0"/>
            <c:bubble3D val="0"/>
            <c:spPr>
              <a:solidFill>
                <a:srgbClr val="5AA2C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8A0-406A-AC48-4ECE3FB9C02D}"/>
              </c:ext>
            </c:extLst>
          </c:dPt>
          <c:dPt>
            <c:idx val="7"/>
            <c:invertIfNegative val="0"/>
            <c:bubble3D val="0"/>
            <c:spPr>
              <a:solidFill>
                <a:srgbClr val="7DB8D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C8A0-406A-AC48-4ECE3FB9C02D}"/>
              </c:ext>
            </c:extLst>
          </c:dPt>
          <c:dPt>
            <c:idx val="8"/>
            <c:invertIfNegative val="0"/>
            <c:bubble3D val="0"/>
            <c:spPr>
              <a:solidFill>
                <a:srgbClr val="9BCBE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C8A0-406A-AC48-4ECE3FB9C02D}"/>
              </c:ext>
            </c:extLst>
          </c:dPt>
          <c:dPt>
            <c:idx val="9"/>
            <c:invertIfNegative val="0"/>
            <c:bubble3D val="0"/>
            <c:spPr>
              <a:solidFill>
                <a:srgbClr val="B3DAF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C8A0-406A-AC48-4ECE3FB9C02D}"/>
              </c:ext>
            </c:extLst>
          </c:dPt>
          <c:dPt>
            <c:idx val="10"/>
            <c:invertIfNegative val="0"/>
            <c:bubble3D val="0"/>
            <c:spPr>
              <a:solidFill>
                <a:srgbClr val="B7DEF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C8A0-406A-AC48-4ECE3FB9C02D}"/>
              </c:ext>
            </c:extLst>
          </c:dPt>
          <c:dPt>
            <c:idx val="11"/>
            <c:invertIfNegative val="0"/>
            <c:bubble3D val="0"/>
            <c:spPr>
              <a:solidFill>
                <a:srgbClr val="CDE8F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C8A0-406A-AC48-4ECE3FB9C02D}"/>
              </c:ext>
            </c:extLst>
          </c:dPt>
          <c:cat>
            <c:strRef>
              <c:f>Hoja1!$D$24:$O$24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Hoja1!$D$26:$O$26</c:f>
              <c:numCache>
                <c:formatCode>#,##0</c:formatCode>
                <c:ptCount val="12"/>
                <c:pt idx="0">
                  <c:v>16744</c:v>
                </c:pt>
                <c:pt idx="1">
                  <c:v>12312</c:v>
                </c:pt>
                <c:pt idx="2">
                  <c:v>12316</c:v>
                </c:pt>
                <c:pt idx="3">
                  <c:v>9443</c:v>
                </c:pt>
                <c:pt idx="4">
                  <c:v>9567</c:v>
                </c:pt>
                <c:pt idx="5">
                  <c:v>8038</c:v>
                </c:pt>
                <c:pt idx="6">
                  <c:v>8697</c:v>
                </c:pt>
                <c:pt idx="7">
                  <c:v>5851</c:v>
                </c:pt>
                <c:pt idx="8">
                  <c:v>7401</c:v>
                </c:pt>
                <c:pt idx="9">
                  <c:v>6662</c:v>
                </c:pt>
                <c:pt idx="10">
                  <c:v>5425</c:v>
                </c:pt>
                <c:pt idx="11">
                  <c:v>4853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C8A0-406A-AC48-4ECE3FB9C0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731549903"/>
        <c:axId val="731537903"/>
      </c:barChart>
      <c:catAx>
        <c:axId val="73154990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31537903"/>
        <c:crosses val="autoZero"/>
        <c:auto val="1"/>
        <c:lblAlgn val="ctr"/>
        <c:lblOffset val="100"/>
        <c:noMultiLvlLbl val="0"/>
      </c:catAx>
      <c:valAx>
        <c:axId val="731537903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31549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Hoja1!$C$27</c:f>
              <c:strCache>
                <c:ptCount val="1"/>
                <c:pt idx="0">
                  <c:v>INCONFORMIDAD TIPO ADMINISTRATIVA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83B5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BC-4F74-A1F3-C80053176C1D}"/>
              </c:ext>
            </c:extLst>
          </c:dPt>
          <c:dPt>
            <c:idx val="1"/>
            <c:invertIfNegative val="0"/>
            <c:bubble3D val="0"/>
            <c:spPr>
              <a:solidFill>
                <a:srgbClr val="0E4A7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BC-4F74-A1F3-C80053176C1D}"/>
              </c:ext>
            </c:extLst>
          </c:dPt>
          <c:dPt>
            <c:idx val="2"/>
            <c:invertIfNegative val="0"/>
            <c:bubble3D val="0"/>
            <c:spPr>
              <a:solidFill>
                <a:srgbClr val="155A8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6BC-4F74-A1F3-C80053176C1D}"/>
              </c:ext>
            </c:extLst>
          </c:dPt>
          <c:dPt>
            <c:idx val="3"/>
            <c:invertIfNegative val="0"/>
            <c:bubble3D val="0"/>
            <c:spPr>
              <a:solidFill>
                <a:srgbClr val="1D6B9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6BC-4F74-A1F3-C80053176C1D}"/>
              </c:ext>
            </c:extLst>
          </c:dPt>
          <c:dPt>
            <c:idx val="4"/>
            <c:invertIfNegative val="0"/>
            <c:bubble3D val="0"/>
            <c:spPr>
              <a:solidFill>
                <a:srgbClr val="257CA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6BC-4F74-A1F3-C80053176C1D}"/>
              </c:ext>
            </c:extLst>
          </c:dPt>
          <c:dPt>
            <c:idx val="5"/>
            <c:invertIfNegative val="0"/>
            <c:bubble3D val="0"/>
            <c:spPr>
              <a:solidFill>
                <a:srgbClr val="3C8F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6BC-4F74-A1F3-C80053176C1D}"/>
              </c:ext>
            </c:extLst>
          </c:dPt>
          <c:dPt>
            <c:idx val="6"/>
            <c:invertIfNegative val="0"/>
            <c:bubble3D val="0"/>
            <c:spPr>
              <a:solidFill>
                <a:srgbClr val="5AA2C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6BC-4F74-A1F3-C80053176C1D}"/>
              </c:ext>
            </c:extLst>
          </c:dPt>
          <c:dPt>
            <c:idx val="7"/>
            <c:invertIfNegative val="0"/>
            <c:bubble3D val="0"/>
            <c:spPr>
              <a:solidFill>
                <a:srgbClr val="7DB8D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86BC-4F74-A1F3-C80053176C1D}"/>
              </c:ext>
            </c:extLst>
          </c:dPt>
          <c:dPt>
            <c:idx val="8"/>
            <c:invertIfNegative val="0"/>
            <c:bubble3D val="0"/>
            <c:spPr>
              <a:solidFill>
                <a:srgbClr val="9BCBE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86BC-4F74-A1F3-C80053176C1D}"/>
              </c:ext>
            </c:extLst>
          </c:dPt>
          <c:dPt>
            <c:idx val="9"/>
            <c:invertIfNegative val="0"/>
            <c:bubble3D val="0"/>
            <c:spPr>
              <a:solidFill>
                <a:srgbClr val="B3DAF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86BC-4F74-A1F3-C80053176C1D}"/>
              </c:ext>
            </c:extLst>
          </c:dPt>
          <c:dPt>
            <c:idx val="10"/>
            <c:invertIfNegative val="0"/>
            <c:bubble3D val="0"/>
            <c:spPr>
              <a:solidFill>
                <a:srgbClr val="B7DEF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86BC-4F74-A1F3-C80053176C1D}"/>
              </c:ext>
            </c:extLst>
          </c:dPt>
          <c:dPt>
            <c:idx val="11"/>
            <c:invertIfNegative val="0"/>
            <c:bubble3D val="0"/>
            <c:spPr>
              <a:solidFill>
                <a:srgbClr val="CDE8F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86BC-4F74-A1F3-C80053176C1D}"/>
              </c:ext>
            </c:extLst>
          </c:dPt>
          <c:cat>
            <c:strRef>
              <c:f>Hoja1!$D$24:$O$24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Hoja1!$D$27:$O$27</c:f>
              <c:numCache>
                <c:formatCode>#,##0</c:formatCode>
                <c:ptCount val="12"/>
                <c:pt idx="0">
                  <c:v>1724</c:v>
                </c:pt>
                <c:pt idx="1">
                  <c:v>1974</c:v>
                </c:pt>
                <c:pt idx="2">
                  <c:v>2041</c:v>
                </c:pt>
                <c:pt idx="3">
                  <c:v>2038</c:v>
                </c:pt>
                <c:pt idx="4">
                  <c:v>2488</c:v>
                </c:pt>
                <c:pt idx="5">
                  <c:v>2032</c:v>
                </c:pt>
                <c:pt idx="6">
                  <c:v>2950</c:v>
                </c:pt>
                <c:pt idx="7">
                  <c:v>2457</c:v>
                </c:pt>
                <c:pt idx="8">
                  <c:v>2548</c:v>
                </c:pt>
                <c:pt idx="9">
                  <c:v>2552</c:v>
                </c:pt>
                <c:pt idx="10">
                  <c:v>2180</c:v>
                </c:pt>
                <c:pt idx="11">
                  <c:v>1970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86BC-4F74-A1F3-C80053176C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731549903"/>
        <c:axId val="731537903"/>
      </c:barChart>
      <c:catAx>
        <c:axId val="73154990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31537903"/>
        <c:crosses val="autoZero"/>
        <c:auto val="1"/>
        <c:lblAlgn val="ctr"/>
        <c:lblOffset val="100"/>
        <c:noMultiLvlLbl val="0"/>
      </c:catAx>
      <c:valAx>
        <c:axId val="731537903"/>
        <c:scaling>
          <c:orientation val="minMax"/>
          <c:max val="700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31549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Hoja1!$C$28</c:f>
              <c:strCache>
                <c:ptCount val="1"/>
                <c:pt idx="0">
                  <c:v>DIRECCIONAMIENTOS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83B5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A44-4A0D-A525-4A6A3470A253}"/>
              </c:ext>
            </c:extLst>
          </c:dPt>
          <c:dPt>
            <c:idx val="1"/>
            <c:invertIfNegative val="0"/>
            <c:bubble3D val="0"/>
            <c:spPr>
              <a:solidFill>
                <a:srgbClr val="0E4A7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A44-4A0D-A525-4A6A3470A253}"/>
              </c:ext>
            </c:extLst>
          </c:dPt>
          <c:dPt>
            <c:idx val="2"/>
            <c:invertIfNegative val="0"/>
            <c:bubble3D val="0"/>
            <c:spPr>
              <a:solidFill>
                <a:srgbClr val="155A8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A44-4A0D-A525-4A6A3470A253}"/>
              </c:ext>
            </c:extLst>
          </c:dPt>
          <c:dPt>
            <c:idx val="3"/>
            <c:invertIfNegative val="0"/>
            <c:bubble3D val="0"/>
            <c:spPr>
              <a:solidFill>
                <a:srgbClr val="1D6B9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A44-4A0D-A525-4A6A3470A253}"/>
              </c:ext>
            </c:extLst>
          </c:dPt>
          <c:dPt>
            <c:idx val="4"/>
            <c:invertIfNegative val="0"/>
            <c:bubble3D val="0"/>
            <c:spPr>
              <a:solidFill>
                <a:srgbClr val="257CA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A44-4A0D-A525-4A6A3470A253}"/>
              </c:ext>
            </c:extLst>
          </c:dPt>
          <c:dPt>
            <c:idx val="5"/>
            <c:invertIfNegative val="0"/>
            <c:bubble3D val="0"/>
            <c:spPr>
              <a:solidFill>
                <a:srgbClr val="3C8F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A44-4A0D-A525-4A6A3470A253}"/>
              </c:ext>
            </c:extLst>
          </c:dPt>
          <c:dPt>
            <c:idx val="6"/>
            <c:invertIfNegative val="0"/>
            <c:bubble3D val="0"/>
            <c:spPr>
              <a:solidFill>
                <a:srgbClr val="5AA2C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5A44-4A0D-A525-4A6A3470A253}"/>
              </c:ext>
            </c:extLst>
          </c:dPt>
          <c:dPt>
            <c:idx val="7"/>
            <c:invertIfNegative val="0"/>
            <c:bubble3D val="0"/>
            <c:spPr>
              <a:solidFill>
                <a:srgbClr val="7DB8D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5A44-4A0D-A525-4A6A3470A253}"/>
              </c:ext>
            </c:extLst>
          </c:dPt>
          <c:dPt>
            <c:idx val="8"/>
            <c:invertIfNegative val="0"/>
            <c:bubble3D val="0"/>
            <c:spPr>
              <a:solidFill>
                <a:srgbClr val="9BCBE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5A44-4A0D-A525-4A6A3470A253}"/>
              </c:ext>
            </c:extLst>
          </c:dPt>
          <c:dPt>
            <c:idx val="9"/>
            <c:invertIfNegative val="0"/>
            <c:bubble3D val="0"/>
            <c:spPr>
              <a:solidFill>
                <a:srgbClr val="B3DAF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5A44-4A0D-A525-4A6A3470A253}"/>
              </c:ext>
            </c:extLst>
          </c:dPt>
          <c:dPt>
            <c:idx val="10"/>
            <c:invertIfNegative val="0"/>
            <c:bubble3D val="0"/>
            <c:spPr>
              <a:solidFill>
                <a:srgbClr val="B7DEF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5A44-4A0D-A525-4A6A3470A253}"/>
              </c:ext>
            </c:extLst>
          </c:dPt>
          <c:dPt>
            <c:idx val="11"/>
            <c:invertIfNegative val="0"/>
            <c:bubble3D val="0"/>
            <c:spPr>
              <a:solidFill>
                <a:srgbClr val="CDE8F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5A44-4A0D-A525-4A6A3470A253}"/>
              </c:ext>
            </c:extLst>
          </c:dPt>
          <c:cat>
            <c:strRef>
              <c:f>Hoja1!$D$24:$O$24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Hoja1!$D$28:$O$28</c:f>
              <c:numCache>
                <c:formatCode>#,##0</c:formatCode>
                <c:ptCount val="12"/>
                <c:pt idx="0">
                  <c:v>1879</c:v>
                </c:pt>
                <c:pt idx="1">
                  <c:v>2255</c:v>
                </c:pt>
                <c:pt idx="2">
                  <c:v>2738</c:v>
                </c:pt>
                <c:pt idx="3">
                  <c:v>3317</c:v>
                </c:pt>
                <c:pt idx="4">
                  <c:v>4645</c:v>
                </c:pt>
                <c:pt idx="5">
                  <c:v>4522</c:v>
                </c:pt>
                <c:pt idx="6">
                  <c:v>5210</c:v>
                </c:pt>
                <c:pt idx="7">
                  <c:v>4302</c:v>
                </c:pt>
                <c:pt idx="8">
                  <c:v>5885</c:v>
                </c:pt>
                <c:pt idx="9">
                  <c:v>4084</c:v>
                </c:pt>
                <c:pt idx="10">
                  <c:v>4186</c:v>
                </c:pt>
                <c:pt idx="11">
                  <c:v>3135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5A44-4A0D-A525-4A6A3470A2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731549903"/>
        <c:axId val="731537903"/>
      </c:barChart>
      <c:catAx>
        <c:axId val="73154990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31537903"/>
        <c:crosses val="autoZero"/>
        <c:auto val="1"/>
        <c:lblAlgn val="ctr"/>
        <c:lblOffset val="100"/>
        <c:noMultiLvlLbl val="0"/>
      </c:catAx>
      <c:valAx>
        <c:axId val="731537903"/>
        <c:scaling>
          <c:orientation val="minMax"/>
          <c:max val="1200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31549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Hoja1!$C$29</c:f>
              <c:strCache>
                <c:ptCount val="1"/>
                <c:pt idx="0">
                  <c:v>PRESTACIONES ECONOMICAS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83B5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F62-42D1-BCD0-E71BB3968642}"/>
              </c:ext>
            </c:extLst>
          </c:dPt>
          <c:dPt>
            <c:idx val="1"/>
            <c:invertIfNegative val="0"/>
            <c:bubble3D val="0"/>
            <c:spPr>
              <a:solidFill>
                <a:srgbClr val="0E4A7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F62-42D1-BCD0-E71BB3968642}"/>
              </c:ext>
            </c:extLst>
          </c:dPt>
          <c:dPt>
            <c:idx val="2"/>
            <c:invertIfNegative val="0"/>
            <c:bubble3D val="0"/>
            <c:spPr>
              <a:solidFill>
                <a:srgbClr val="155A8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F62-42D1-BCD0-E71BB3968642}"/>
              </c:ext>
            </c:extLst>
          </c:dPt>
          <c:dPt>
            <c:idx val="3"/>
            <c:invertIfNegative val="0"/>
            <c:bubble3D val="0"/>
            <c:spPr>
              <a:solidFill>
                <a:srgbClr val="1D6B9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F62-42D1-BCD0-E71BB3968642}"/>
              </c:ext>
            </c:extLst>
          </c:dPt>
          <c:dPt>
            <c:idx val="4"/>
            <c:invertIfNegative val="0"/>
            <c:bubble3D val="0"/>
            <c:spPr>
              <a:solidFill>
                <a:srgbClr val="257CA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F62-42D1-BCD0-E71BB3968642}"/>
              </c:ext>
            </c:extLst>
          </c:dPt>
          <c:dPt>
            <c:idx val="5"/>
            <c:invertIfNegative val="0"/>
            <c:bubble3D val="0"/>
            <c:spPr>
              <a:solidFill>
                <a:srgbClr val="3C8F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F62-42D1-BCD0-E71BB3968642}"/>
              </c:ext>
            </c:extLst>
          </c:dPt>
          <c:dPt>
            <c:idx val="6"/>
            <c:invertIfNegative val="0"/>
            <c:bubble3D val="0"/>
            <c:spPr>
              <a:solidFill>
                <a:srgbClr val="5AA2C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AF62-42D1-BCD0-E71BB3968642}"/>
              </c:ext>
            </c:extLst>
          </c:dPt>
          <c:dPt>
            <c:idx val="7"/>
            <c:invertIfNegative val="0"/>
            <c:bubble3D val="0"/>
            <c:spPr>
              <a:solidFill>
                <a:srgbClr val="7DB8D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AF62-42D1-BCD0-E71BB3968642}"/>
              </c:ext>
            </c:extLst>
          </c:dPt>
          <c:dPt>
            <c:idx val="8"/>
            <c:invertIfNegative val="0"/>
            <c:bubble3D val="0"/>
            <c:spPr>
              <a:solidFill>
                <a:srgbClr val="9BCBE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AF62-42D1-BCD0-E71BB3968642}"/>
              </c:ext>
            </c:extLst>
          </c:dPt>
          <c:dPt>
            <c:idx val="9"/>
            <c:invertIfNegative val="0"/>
            <c:bubble3D val="0"/>
            <c:spPr>
              <a:solidFill>
                <a:srgbClr val="B3DAF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AF62-42D1-BCD0-E71BB3968642}"/>
              </c:ext>
            </c:extLst>
          </c:dPt>
          <c:dPt>
            <c:idx val="10"/>
            <c:invertIfNegative val="0"/>
            <c:bubble3D val="0"/>
            <c:spPr>
              <a:solidFill>
                <a:srgbClr val="B7DEF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AF62-42D1-BCD0-E71BB3968642}"/>
              </c:ext>
            </c:extLst>
          </c:dPt>
          <c:dPt>
            <c:idx val="11"/>
            <c:invertIfNegative val="0"/>
            <c:bubble3D val="0"/>
            <c:spPr>
              <a:solidFill>
                <a:srgbClr val="CDE8F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AF62-42D1-BCD0-E71BB3968642}"/>
              </c:ext>
            </c:extLst>
          </c:dPt>
          <c:cat>
            <c:strRef>
              <c:f>Hoja1!$D$24:$O$24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Hoja1!$D$29:$O$29</c:f>
              <c:numCache>
                <c:formatCode>#,##0</c:formatCode>
                <c:ptCount val="12"/>
                <c:pt idx="0">
                  <c:v>1432</c:v>
                </c:pt>
                <c:pt idx="1">
                  <c:v>1606</c:v>
                </c:pt>
                <c:pt idx="2">
                  <c:v>1899</c:v>
                </c:pt>
                <c:pt idx="3">
                  <c:v>1988</c:v>
                </c:pt>
                <c:pt idx="4">
                  <c:v>2216</c:v>
                </c:pt>
                <c:pt idx="5">
                  <c:v>1576</c:v>
                </c:pt>
                <c:pt idx="6">
                  <c:v>2110</c:v>
                </c:pt>
                <c:pt idx="7">
                  <c:v>1734</c:v>
                </c:pt>
                <c:pt idx="8">
                  <c:v>2334</c:v>
                </c:pt>
                <c:pt idx="9">
                  <c:v>2375</c:v>
                </c:pt>
                <c:pt idx="10">
                  <c:v>1807</c:v>
                </c:pt>
                <c:pt idx="11">
                  <c:v>1977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AF62-42D1-BCD0-E71BB39686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731549903"/>
        <c:axId val="731537903"/>
      </c:barChart>
      <c:catAx>
        <c:axId val="73154990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31537903"/>
        <c:crosses val="autoZero"/>
        <c:auto val="1"/>
        <c:lblAlgn val="ctr"/>
        <c:lblOffset val="100"/>
        <c:noMultiLvlLbl val="0"/>
      </c:catAx>
      <c:valAx>
        <c:axId val="731537903"/>
        <c:scaling>
          <c:orientation val="minMax"/>
          <c:max val="1000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31549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Hoja1!$C$30</c:f>
              <c:strCache>
                <c:ptCount val="1"/>
                <c:pt idx="0">
                  <c:v>TESORERIA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83B5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D5E-45C7-93E7-A3EF978B3FDC}"/>
              </c:ext>
            </c:extLst>
          </c:dPt>
          <c:dPt>
            <c:idx val="1"/>
            <c:invertIfNegative val="0"/>
            <c:bubble3D val="0"/>
            <c:spPr>
              <a:solidFill>
                <a:srgbClr val="0E4A7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D5E-45C7-93E7-A3EF978B3FDC}"/>
              </c:ext>
            </c:extLst>
          </c:dPt>
          <c:dPt>
            <c:idx val="2"/>
            <c:invertIfNegative val="0"/>
            <c:bubble3D val="0"/>
            <c:spPr>
              <a:solidFill>
                <a:srgbClr val="155A8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D5E-45C7-93E7-A3EF978B3FDC}"/>
              </c:ext>
            </c:extLst>
          </c:dPt>
          <c:dPt>
            <c:idx val="3"/>
            <c:invertIfNegative val="0"/>
            <c:bubble3D val="0"/>
            <c:spPr>
              <a:solidFill>
                <a:srgbClr val="1D6B9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D5E-45C7-93E7-A3EF978B3FDC}"/>
              </c:ext>
            </c:extLst>
          </c:dPt>
          <c:dPt>
            <c:idx val="4"/>
            <c:invertIfNegative val="0"/>
            <c:bubble3D val="0"/>
            <c:spPr>
              <a:solidFill>
                <a:srgbClr val="257CA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D5E-45C7-93E7-A3EF978B3FDC}"/>
              </c:ext>
            </c:extLst>
          </c:dPt>
          <c:dPt>
            <c:idx val="5"/>
            <c:invertIfNegative val="0"/>
            <c:bubble3D val="0"/>
            <c:spPr>
              <a:solidFill>
                <a:srgbClr val="3C8F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D5E-45C7-93E7-A3EF978B3FDC}"/>
              </c:ext>
            </c:extLst>
          </c:dPt>
          <c:dPt>
            <c:idx val="6"/>
            <c:invertIfNegative val="0"/>
            <c:bubble3D val="0"/>
            <c:spPr>
              <a:solidFill>
                <a:srgbClr val="5AA2C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BD5E-45C7-93E7-A3EF978B3FDC}"/>
              </c:ext>
            </c:extLst>
          </c:dPt>
          <c:dPt>
            <c:idx val="7"/>
            <c:invertIfNegative val="0"/>
            <c:bubble3D val="0"/>
            <c:spPr>
              <a:solidFill>
                <a:srgbClr val="7DB8D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BD5E-45C7-93E7-A3EF978B3FDC}"/>
              </c:ext>
            </c:extLst>
          </c:dPt>
          <c:dPt>
            <c:idx val="8"/>
            <c:invertIfNegative val="0"/>
            <c:bubble3D val="0"/>
            <c:spPr>
              <a:solidFill>
                <a:srgbClr val="9BCBE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BD5E-45C7-93E7-A3EF978B3FDC}"/>
              </c:ext>
            </c:extLst>
          </c:dPt>
          <c:dPt>
            <c:idx val="9"/>
            <c:invertIfNegative val="0"/>
            <c:bubble3D val="0"/>
            <c:spPr>
              <a:solidFill>
                <a:srgbClr val="B3DAF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BD5E-45C7-93E7-A3EF978B3FDC}"/>
              </c:ext>
            </c:extLst>
          </c:dPt>
          <c:dPt>
            <c:idx val="10"/>
            <c:invertIfNegative val="0"/>
            <c:bubble3D val="0"/>
            <c:spPr>
              <a:solidFill>
                <a:srgbClr val="B7DEF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BD5E-45C7-93E7-A3EF978B3FDC}"/>
              </c:ext>
            </c:extLst>
          </c:dPt>
          <c:dPt>
            <c:idx val="11"/>
            <c:invertIfNegative val="0"/>
            <c:bubble3D val="0"/>
            <c:spPr>
              <a:solidFill>
                <a:srgbClr val="CDE8F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BD5E-45C7-93E7-A3EF978B3FDC}"/>
              </c:ext>
            </c:extLst>
          </c:dPt>
          <c:cat>
            <c:strRef>
              <c:f>Hoja1!$D$24:$O$24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Hoja1!$D$30:$O$30</c:f>
              <c:numCache>
                <c:formatCode>#,##0</c:formatCode>
                <c:ptCount val="12"/>
                <c:pt idx="0">
                  <c:v>837</c:v>
                </c:pt>
                <c:pt idx="1">
                  <c:v>847</c:v>
                </c:pt>
                <c:pt idx="2">
                  <c:v>1043</c:v>
                </c:pt>
                <c:pt idx="3">
                  <c:v>1005</c:v>
                </c:pt>
                <c:pt idx="4">
                  <c:v>887</c:v>
                </c:pt>
                <c:pt idx="5">
                  <c:v>615</c:v>
                </c:pt>
                <c:pt idx="6">
                  <c:v>504</c:v>
                </c:pt>
                <c:pt idx="7">
                  <c:v>906</c:v>
                </c:pt>
                <c:pt idx="8">
                  <c:v>1323</c:v>
                </c:pt>
                <c:pt idx="9">
                  <c:v>1575</c:v>
                </c:pt>
                <c:pt idx="10">
                  <c:v>887</c:v>
                </c:pt>
                <c:pt idx="11">
                  <c:v>1205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BD5E-45C7-93E7-A3EF978B3F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731549903"/>
        <c:axId val="731537903"/>
      </c:barChart>
      <c:catAx>
        <c:axId val="73154990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31537903"/>
        <c:crosses val="autoZero"/>
        <c:auto val="1"/>
        <c:lblAlgn val="ctr"/>
        <c:lblOffset val="100"/>
        <c:noMultiLvlLbl val="0"/>
      </c:catAx>
      <c:valAx>
        <c:axId val="731537903"/>
        <c:scaling>
          <c:orientation val="minMax"/>
          <c:max val="1000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31549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'[Gráfico en Microsoft PowerPoint]TOP_AREA_SNS'!$A$3:$A$7</c:f>
              <c:strCache>
                <c:ptCount val="5"/>
                <c:pt idx="0">
                  <c:v>MEDICAMENTOS, INSUMOS Y SUMINISTROS</c:v>
                </c:pt>
                <c:pt idx="1">
                  <c:v>OPORTUNIDAD</c:v>
                </c:pt>
                <c:pt idx="2">
                  <c:v>PRESTACIONES ECONÓMICAS</c:v>
                </c:pt>
                <c:pt idx="3">
                  <c:v>OTROS</c:v>
                </c:pt>
                <c:pt idx="4">
                  <c:v>PORTABILIDAD</c:v>
                </c:pt>
              </c:strCache>
            </c:strRef>
          </c:cat>
          <c:val>
            <c:numRef>
              <c:f>'[Gráfico en Microsoft PowerPoint]TOP_AREA_SNS'!$B$3:$B$7</c:f>
              <c:numCache>
                <c:formatCode>#,##0</c:formatCode>
                <c:ptCount val="5"/>
                <c:pt idx="0">
                  <c:v>160798</c:v>
                </c:pt>
                <c:pt idx="1">
                  <c:v>44757</c:v>
                </c:pt>
                <c:pt idx="2">
                  <c:v>8663</c:v>
                </c:pt>
                <c:pt idx="3">
                  <c:v>3444</c:v>
                </c:pt>
                <c:pt idx="4">
                  <c:v>1856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73-4E54-B17C-98401C63B9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436600367"/>
        <c:axId val="1436602767"/>
        <c:extLst/>
      </c:barChart>
      <c:catAx>
        <c:axId val="1436600367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>
                <a:lumMod val="95000"/>
                <a:lumOff val="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436602767"/>
        <c:crosses val="autoZero"/>
        <c:auto val="1"/>
        <c:lblAlgn val="ctr"/>
        <c:lblOffset val="100"/>
        <c:noMultiLvlLbl val="0"/>
      </c:catAx>
      <c:valAx>
        <c:axId val="1436602767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1436600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Hoja5!$D$4:$D$8</c:f>
              <c:strCache>
                <c:ptCount val="5"/>
                <c:pt idx="0">
                  <c:v>OPORTUNIDAD</c:v>
                </c:pt>
                <c:pt idx="1">
                  <c:v>MEDICAMENTOS, INSUMOS Y SUMINISTROS</c:v>
                </c:pt>
                <c:pt idx="2">
                  <c:v>DIRECCIONAMIENTO</c:v>
                </c:pt>
                <c:pt idx="3">
                  <c:v>OTROS</c:v>
                </c:pt>
                <c:pt idx="4">
                  <c:v>PRESTACIONES ECONÓMICAS</c:v>
                </c:pt>
              </c:strCache>
            </c:strRef>
          </c:cat>
          <c:val>
            <c:numRef>
              <c:f>Hoja5!$E$4:$E$8</c:f>
              <c:numCache>
                <c:formatCode>#,##0</c:formatCode>
                <c:ptCount val="5"/>
                <c:pt idx="0">
                  <c:v>133581</c:v>
                </c:pt>
                <c:pt idx="1">
                  <c:v>72975</c:v>
                </c:pt>
                <c:pt idx="2">
                  <c:v>33475</c:v>
                </c:pt>
                <c:pt idx="3">
                  <c:v>12048</c:v>
                </c:pt>
                <c:pt idx="4">
                  <c:v>11228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02-4830-BB69-841C2AC4E51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021617951"/>
        <c:axId val="1021616511"/>
      </c:barChart>
      <c:catAx>
        <c:axId val="10216179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21616511"/>
        <c:crosses val="autoZero"/>
        <c:auto val="1"/>
        <c:lblAlgn val="ctr"/>
        <c:lblOffset val="100"/>
        <c:noMultiLvlLbl val="0"/>
      </c:catAx>
      <c:valAx>
        <c:axId val="1021616511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10216179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1866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CO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CO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4244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CO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9195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CO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0800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CO" sz="4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4329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CO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8733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CO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5524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CO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587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CO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5561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CO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1781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CO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1066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CO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1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1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5051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75234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CO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CO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45751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CO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5196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CO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96837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CO" sz="4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50801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CO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385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CO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88178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CO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00036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CO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14976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CO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37226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CO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51209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CO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1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1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CO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8165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s-CO" sz="44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O" sz="3200" b="0" strike="noStrike" spc="-1">
                <a:latin typeface="Arial"/>
              </a:rPr>
              <a:t>Pulse para editar el formato de texto del esquema</a:t>
            </a:r>
          </a:p>
          <a:p>
            <a:pPr marL="863978" lvl="1" indent="-323992">
              <a:spcBef>
                <a:spcPts val="113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CO" sz="2800" b="0" strike="noStrike" spc="-1">
                <a:latin typeface="Arial"/>
              </a:rPr>
              <a:t>Segundo nivel del esquema</a:t>
            </a:r>
          </a:p>
          <a:p>
            <a:pPr marL="1295968" lvl="2" indent="-287993">
              <a:spcBef>
                <a:spcPts val="85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O" sz="2400" b="0" strike="noStrike" spc="-1">
                <a:latin typeface="Arial"/>
              </a:rPr>
              <a:t>Tercer nivel del esquema</a:t>
            </a:r>
          </a:p>
          <a:p>
            <a:pPr marL="1727957" lvl="3" indent="-215995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CO" sz="2000" b="0" strike="noStrike" spc="-1">
                <a:latin typeface="Arial"/>
              </a:rPr>
              <a:t>Cuarto nivel del esquema</a:t>
            </a:r>
          </a:p>
          <a:p>
            <a:pPr marL="2159946" lvl="4" indent="-215995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O" sz="2000" b="0" strike="noStrike" spc="-1">
                <a:latin typeface="Arial"/>
              </a:rPr>
              <a:t>Quinto nivel del esquema</a:t>
            </a:r>
          </a:p>
          <a:p>
            <a:pPr marL="2591935" lvl="5" indent="-215995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O" sz="2000" b="0" strike="noStrike" spc="-1">
                <a:latin typeface="Arial"/>
              </a:rPr>
              <a:t>Sexto nivel del esquema</a:t>
            </a:r>
          </a:p>
          <a:p>
            <a:pPr marL="3023924" lvl="6" indent="-215995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O" sz="2000" b="0" strike="noStrike" spc="-1">
                <a:latin typeface="Arial"/>
              </a:rPr>
              <a:t>Séptimo nivel del esquema</a:t>
            </a:r>
          </a:p>
        </p:txBody>
      </p:sp>
    </p:spTree>
    <p:extLst>
      <p:ext uri="{BB962C8B-B14F-4D97-AF65-F5344CB8AC3E}">
        <p14:creationId xmlns:p14="http://schemas.microsoft.com/office/powerpoint/2010/main" val="3002377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00" indent="-324000" algn="l" defTabSz="914377" rtl="0" eaLnBrk="1" latinLnBrk="0" hangingPunct="1">
        <a:lnSpc>
          <a:spcPct val="90000"/>
        </a:lnSpc>
        <a:spcBef>
          <a:spcPts val="1417"/>
        </a:spcBef>
        <a:buClr>
          <a:srgbClr val="000000"/>
        </a:buClr>
        <a:buSzPct val="45000"/>
        <a:buFont typeface="Wingdings" charset="2"/>
        <a:buChar char="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s-CO" sz="18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O" sz="3200" b="0" strike="noStrike" spc="-1">
                <a:latin typeface="Arial"/>
              </a:rPr>
              <a:t>Pulse para editar el formato de texto del esquema</a:t>
            </a:r>
          </a:p>
          <a:p>
            <a:pPr marL="863978" lvl="1" indent="-323992">
              <a:spcBef>
                <a:spcPts val="113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CO" sz="2800" b="0" strike="noStrike" spc="-1">
                <a:latin typeface="Arial"/>
              </a:rPr>
              <a:t>Segundo nivel del esquema</a:t>
            </a:r>
          </a:p>
          <a:p>
            <a:pPr marL="1295968" lvl="2" indent="-287993">
              <a:spcBef>
                <a:spcPts val="85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O" sz="2400" b="0" strike="noStrike" spc="-1">
                <a:latin typeface="Arial"/>
              </a:rPr>
              <a:t>Tercer nivel del esquema</a:t>
            </a:r>
          </a:p>
          <a:p>
            <a:pPr marL="1727957" lvl="3" indent="-215995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CO" sz="2000" b="0" strike="noStrike" spc="-1">
                <a:latin typeface="Arial"/>
              </a:rPr>
              <a:t>Cuarto nivel del esquema</a:t>
            </a:r>
          </a:p>
          <a:p>
            <a:pPr marL="2159946" lvl="4" indent="-215995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O" sz="2000" b="0" strike="noStrike" spc="-1">
                <a:latin typeface="Arial"/>
              </a:rPr>
              <a:t>Quinto nivel del esquema</a:t>
            </a:r>
          </a:p>
          <a:p>
            <a:pPr marL="2591935" lvl="5" indent="-215995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O" sz="2000" b="0" strike="noStrike" spc="-1">
                <a:latin typeface="Arial"/>
              </a:rPr>
              <a:t>Sexto nivel del esquema</a:t>
            </a:r>
          </a:p>
          <a:p>
            <a:pPr marL="3023924" lvl="6" indent="-215995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O" sz="2000" b="0" strike="noStrike" spc="-1">
                <a:latin typeface="Arial"/>
              </a:rPr>
              <a:t>Séptimo nivel del esquema</a:t>
            </a:r>
          </a:p>
        </p:txBody>
      </p:sp>
    </p:spTree>
    <p:extLst>
      <p:ext uri="{BB962C8B-B14F-4D97-AF65-F5344CB8AC3E}">
        <p14:creationId xmlns:p14="http://schemas.microsoft.com/office/powerpoint/2010/main" val="222256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00" indent="-324000" algn="l" defTabSz="914377" rtl="0" eaLnBrk="1" latinLnBrk="0" hangingPunct="1">
        <a:lnSpc>
          <a:spcPct val="90000"/>
        </a:lnSpc>
        <a:spcBef>
          <a:spcPts val="1417"/>
        </a:spcBef>
        <a:buClr>
          <a:srgbClr val="000000"/>
        </a:buClr>
        <a:buSzPct val="45000"/>
        <a:buFont typeface="Wingdings" charset="2"/>
        <a:buChar char="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163962" y="2744045"/>
            <a:ext cx="6440038" cy="10757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t>ACOMPAÑAMENTO AL PROTEGIDO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t>Informe </a:t>
            </a:r>
            <a:r>
              <a:rPr lang="en-US" sz="3200" b="1" spc="-1" dirty="0">
                <a:solidFill>
                  <a:srgbClr val="000000"/>
                </a:solidFill>
                <a:latin typeface="Calibri"/>
                <a:ea typeface="DejaVu Sans"/>
                <a:cs typeface="DejaVu Sans"/>
              </a:rPr>
              <a:t>PQRD 2024-</a:t>
            </a:r>
            <a:r>
              <a:rPr kumimoji="0" lang="en-US" sz="32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t>2025</a:t>
            </a:r>
            <a:endParaRPr kumimoji="0" lang="es-CO" sz="3200" b="1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651697-C434-00E4-C4ED-5C28FD65C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F6D6E1C-6903-B8EB-6EE1-4A0FA587B801}"/>
              </a:ext>
            </a:extLst>
          </p:cNvPr>
          <p:cNvSpPr txBox="1"/>
          <p:nvPr/>
        </p:nvSpPr>
        <p:spPr>
          <a:xfrm>
            <a:off x="2762302" y="74212"/>
            <a:ext cx="6455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Aptos Display (Títulos))"/>
                <a:ea typeface="Verdana" panose="020B0604030504040204" pitchFamily="34" charset="0"/>
                <a:cs typeface="DejaVu Sans"/>
              </a:rPr>
              <a:t>QUEJAS Y RECLAMOS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Aptos Display (Títulos))"/>
                <a:ea typeface="Verdana" panose="020B0604030504040204" pitchFamily="34" charset="0"/>
                <a:cs typeface="DejaVu Sans"/>
              </a:rPr>
              <a:t>CONSOLIDADO PQR SNS Y SALUD TOTAL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Aptos Display (Títulos))"/>
                <a:ea typeface="Verdana" panose="020B0604030504040204" pitchFamily="34" charset="0"/>
                <a:cs typeface="DejaVu Sans"/>
              </a:rPr>
              <a:t>PAÍS – MOTIVOS 2025 </a:t>
            </a:r>
            <a:endParaRPr kumimoji="0" lang="es-MX" sz="1600" b="1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90000"/>
                  <a:lumOff val="10000"/>
                </a:srgbClr>
              </a:solidFill>
              <a:effectLst/>
              <a:uLnTx/>
              <a:uFillTx/>
              <a:latin typeface="Aptos Display (Títulos))"/>
              <a:ea typeface="Verdana" panose="020B0604030504040204" pitchFamily="34" charset="0"/>
              <a:cs typeface="DejaVu San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908A0F4-4E9B-ED63-5D57-AAFE8E5A5B42}"/>
              </a:ext>
            </a:extLst>
          </p:cNvPr>
          <p:cNvSpPr txBox="1"/>
          <p:nvPr/>
        </p:nvSpPr>
        <p:spPr>
          <a:xfrm>
            <a:off x="9000872" y="6568344"/>
            <a:ext cx="365937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1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Fuente: PAD 495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B3E4CECA-B70A-D747-8BAC-FCDCEB813B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1115732"/>
              </p:ext>
            </p:extLst>
          </p:nvPr>
        </p:nvGraphicFramePr>
        <p:xfrm>
          <a:off x="228270" y="1896630"/>
          <a:ext cx="1886857" cy="4103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726F2EF8-2EBD-4FF9-9B0F-9FD0595E2B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2962177"/>
              </p:ext>
            </p:extLst>
          </p:nvPr>
        </p:nvGraphicFramePr>
        <p:xfrm>
          <a:off x="1997168" y="1932898"/>
          <a:ext cx="1886857" cy="4103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88F3D93F-49C8-48B4-A311-C12ABFBF12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515079"/>
              </p:ext>
            </p:extLst>
          </p:nvPr>
        </p:nvGraphicFramePr>
        <p:xfrm>
          <a:off x="3766066" y="4569199"/>
          <a:ext cx="1886857" cy="1466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711BF555-AD39-47A3-B9B3-256A8F54BA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5517962"/>
              </p:ext>
            </p:extLst>
          </p:nvPr>
        </p:nvGraphicFramePr>
        <p:xfrm>
          <a:off x="5874461" y="4569197"/>
          <a:ext cx="1886857" cy="1466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5628B3CD-AE83-45DC-8818-E1CB6E907F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5169874"/>
              </p:ext>
            </p:extLst>
          </p:nvPr>
        </p:nvGraphicFramePr>
        <p:xfrm>
          <a:off x="7982856" y="4569198"/>
          <a:ext cx="1886857" cy="1466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45A6B7F1-9973-4AF0-A462-F172AF5CA4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2480094"/>
              </p:ext>
            </p:extLst>
          </p:nvPr>
        </p:nvGraphicFramePr>
        <p:xfrm>
          <a:off x="9751755" y="4617176"/>
          <a:ext cx="2211976" cy="1430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14" name="Imagen 13">
            <a:extLst>
              <a:ext uri="{FF2B5EF4-FFF2-40B4-BE49-F238E27FC236}">
                <a16:creationId xmlns:a16="http://schemas.microsoft.com/office/drawing/2014/main" id="{A8736509-C328-5722-1BDA-4888FE27B1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20441" y="841248"/>
            <a:ext cx="5395583" cy="2895108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39161358-4120-D291-11EB-950DBC28FDDF}"/>
              </a:ext>
            </a:extLst>
          </p:cNvPr>
          <p:cNvSpPr txBox="1"/>
          <p:nvPr/>
        </p:nvSpPr>
        <p:spPr>
          <a:xfrm>
            <a:off x="6520441" y="3806544"/>
            <a:ext cx="63282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tx2"/>
                </a:solidFill>
              </a:rPr>
              <a:t>38 % </a:t>
            </a:r>
            <a:r>
              <a:rPr lang="es-MX" sz="1400" dirty="0">
                <a:solidFill>
                  <a:schemeClr val="tx2"/>
                </a:solidFill>
              </a:rPr>
              <a:t>OPORTUNIDAD DE CITAS</a:t>
            </a:r>
          </a:p>
          <a:p>
            <a:r>
              <a:rPr lang="es-MX" sz="1400" b="1" dirty="0">
                <a:solidFill>
                  <a:schemeClr val="tx2"/>
                </a:solidFill>
              </a:rPr>
              <a:t>25 % </a:t>
            </a:r>
            <a:r>
              <a:rPr lang="es-MX" sz="1400" dirty="0">
                <a:solidFill>
                  <a:schemeClr val="tx2"/>
                </a:solidFill>
              </a:rPr>
              <a:t>MEDICAMENTOS INSUMOS Y SUMINISTROS</a:t>
            </a:r>
          </a:p>
          <a:p>
            <a:r>
              <a:rPr lang="es-MX" sz="1400" b="1" dirty="0">
                <a:solidFill>
                  <a:schemeClr val="tx2"/>
                </a:solidFill>
              </a:rPr>
              <a:t>11% </a:t>
            </a:r>
            <a:r>
              <a:rPr lang="es-MX" sz="1400" dirty="0">
                <a:solidFill>
                  <a:schemeClr val="tx2"/>
                </a:solidFill>
              </a:rPr>
              <a:t>DIRECCIONAMIENTOS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A6C0C0B-4E68-3B20-79AB-6AF6687186BA}"/>
              </a:ext>
            </a:extLst>
          </p:cNvPr>
          <p:cNvSpPr txBox="1"/>
          <p:nvPr/>
        </p:nvSpPr>
        <p:spPr>
          <a:xfrm>
            <a:off x="291413" y="5933716"/>
            <a:ext cx="17605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>
                <a:solidFill>
                  <a:schemeClr val="bg2">
                    <a:lumMod val="25000"/>
                  </a:schemeClr>
                </a:solidFill>
              </a:rPr>
              <a:t>OPORTUNIDAD</a:t>
            </a:r>
            <a:endParaRPr lang="es-MX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3113C3D-B861-23DB-1F07-4C73AE61923C}"/>
              </a:ext>
            </a:extLst>
          </p:cNvPr>
          <p:cNvSpPr txBox="1"/>
          <p:nvPr/>
        </p:nvSpPr>
        <p:spPr>
          <a:xfrm>
            <a:off x="1997168" y="5933715"/>
            <a:ext cx="176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>
                <a:solidFill>
                  <a:schemeClr val="bg2">
                    <a:lumMod val="25000"/>
                  </a:schemeClr>
                </a:solidFill>
              </a:rPr>
              <a:t>MEDICAMENTOS INSUMOS Y SUMINISTROS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D446961-F677-CC55-CFEB-47D9CBBFEAE9}"/>
              </a:ext>
            </a:extLst>
          </p:cNvPr>
          <p:cNvSpPr txBox="1"/>
          <p:nvPr/>
        </p:nvSpPr>
        <p:spPr>
          <a:xfrm>
            <a:off x="3829211" y="5938665"/>
            <a:ext cx="176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>
                <a:solidFill>
                  <a:schemeClr val="bg2">
                    <a:lumMod val="25000"/>
                  </a:schemeClr>
                </a:solidFill>
              </a:rPr>
              <a:t>INCONFORMIDAD TIPO ADMINISTRATIVA</a:t>
            </a:r>
            <a:endParaRPr lang="es-MX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38FD2CD-F060-FF51-941D-21EA1A088A68}"/>
              </a:ext>
            </a:extLst>
          </p:cNvPr>
          <p:cNvSpPr txBox="1"/>
          <p:nvPr/>
        </p:nvSpPr>
        <p:spPr>
          <a:xfrm>
            <a:off x="5874461" y="5933715"/>
            <a:ext cx="17605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>
                <a:solidFill>
                  <a:schemeClr val="bg2">
                    <a:lumMod val="25000"/>
                  </a:schemeClr>
                </a:solidFill>
              </a:rPr>
              <a:t>DIRECCIONAMIENTOS</a:t>
            </a:r>
            <a:endParaRPr lang="es-MX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5A96B0D-E4FB-48CD-4E12-205199CFCEF9}"/>
              </a:ext>
            </a:extLst>
          </p:cNvPr>
          <p:cNvSpPr txBox="1"/>
          <p:nvPr/>
        </p:nvSpPr>
        <p:spPr>
          <a:xfrm>
            <a:off x="8045999" y="5926388"/>
            <a:ext cx="176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>
                <a:solidFill>
                  <a:schemeClr val="bg2">
                    <a:lumMod val="25000"/>
                  </a:schemeClr>
                </a:solidFill>
              </a:rPr>
              <a:t>PRESTACIONES ECONOMICAS</a:t>
            </a:r>
            <a:endParaRPr lang="es-MX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911B8FF4-B309-0E0A-3848-977AD7E13543}"/>
              </a:ext>
            </a:extLst>
          </p:cNvPr>
          <p:cNvSpPr txBox="1"/>
          <p:nvPr/>
        </p:nvSpPr>
        <p:spPr>
          <a:xfrm>
            <a:off x="10004865" y="5926388"/>
            <a:ext cx="17605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>
                <a:solidFill>
                  <a:schemeClr val="bg2">
                    <a:lumMod val="25000"/>
                  </a:schemeClr>
                </a:solidFill>
              </a:rPr>
              <a:t>TESORERIA</a:t>
            </a:r>
            <a:endParaRPr lang="es-MX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748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2CAD28-FF0B-8A34-2268-89148C355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1">
            <a:extLst>
              <a:ext uri="{FF2B5EF4-FFF2-40B4-BE49-F238E27FC236}">
                <a16:creationId xmlns:a16="http://schemas.microsoft.com/office/drawing/2014/main" id="{3B22C8B6-8583-3A79-BFDC-FD825AD364B7}"/>
              </a:ext>
            </a:extLst>
          </p:cNvPr>
          <p:cNvSpPr txBox="1">
            <a:spLocks/>
          </p:cNvSpPr>
          <p:nvPr/>
        </p:nvSpPr>
        <p:spPr>
          <a:xfrm>
            <a:off x="2598856" y="356754"/>
            <a:ext cx="6733988" cy="768047"/>
          </a:xfrm>
          <a:prstGeom prst="rect">
            <a:avLst/>
          </a:prstGeom>
        </p:spPr>
        <p:txBody>
          <a:bodyPr>
            <a:noAutofit/>
          </a:bodyPr>
          <a:lstStyle>
            <a:lvl1pPr marL="432000" indent="-324000" algn="l" defTabSz="914377" rtl="0" eaLnBrk="1" latinLnBrk="0" hangingPunct="1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 marR="0" lvl="0" indent="0" algn="ctr" defTabSz="914377" rtl="0" eaLnBrk="1" fontAlgn="auto" latinLnBrk="0" hangingPunct="1">
              <a:lnSpc>
                <a:spcPct val="90000"/>
              </a:lnSpc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  <a:defRPr/>
            </a:pPr>
            <a: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PRINCIPALES MOTIVOS DE RECLAMO RADICADAS EN LOS CANALES DE LA SUPERINTENDENCIA NACIONAL DE SALUD 2024-2025</a:t>
            </a:r>
            <a:endParaRPr kumimoji="0" lang="es-MX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E3570F14-C64D-4F84-900A-005D05E8A0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9434706"/>
              </p:ext>
            </p:extLst>
          </p:nvPr>
        </p:nvGraphicFramePr>
        <p:xfrm>
          <a:off x="392141" y="1892848"/>
          <a:ext cx="4756546" cy="4274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6FE0F9EB-2AEF-B7BB-6991-2C13B30E6C69}"/>
              </a:ext>
            </a:extLst>
          </p:cNvPr>
          <p:cNvSpPr txBox="1"/>
          <p:nvPr/>
        </p:nvSpPr>
        <p:spPr>
          <a:xfrm>
            <a:off x="2198914" y="1461867"/>
            <a:ext cx="1012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2024</a:t>
            </a:r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8909836-EE95-D19B-CD6A-445AFEC793CE}"/>
              </a:ext>
            </a:extLst>
          </p:cNvPr>
          <p:cNvSpPr txBox="1"/>
          <p:nvPr/>
        </p:nvSpPr>
        <p:spPr>
          <a:xfrm>
            <a:off x="8683171" y="1461867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2025</a:t>
            </a:r>
            <a:endParaRPr lang="es-CO" dirty="0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D43EF6D2-9E77-2010-C00A-4568EF1956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5219247"/>
              </p:ext>
            </p:extLst>
          </p:nvPr>
        </p:nvGraphicFramePr>
        <p:xfrm>
          <a:off x="6470254" y="1892848"/>
          <a:ext cx="4756546" cy="4274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19892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66</Words>
  <Application>Microsoft Office PowerPoint</Application>
  <PresentationFormat>Panorámica</PresentationFormat>
  <Paragraphs>18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</vt:i4>
      </vt:variant>
    </vt:vector>
  </HeadingPairs>
  <TitlesOfParts>
    <vt:vector size="11" baseType="lpstr">
      <vt:lpstr>Aptos Display (Títulos))</vt:lpstr>
      <vt:lpstr>Arial</vt:lpstr>
      <vt:lpstr>Calibri</vt:lpstr>
      <vt:lpstr>Symbol</vt:lpstr>
      <vt:lpstr>Wingdings</vt:lpstr>
      <vt:lpstr>Office Theme</vt:lpstr>
      <vt:lpstr>1_Office Theme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Neydith Gregoria Gonzalez Perez</dc:creator>
  <cp:lastModifiedBy>Juan Manuel Alfonso Monroy</cp:lastModifiedBy>
  <cp:revision>5</cp:revision>
  <dcterms:created xsi:type="dcterms:W3CDTF">2025-05-07T14:31:04Z</dcterms:created>
  <dcterms:modified xsi:type="dcterms:W3CDTF">2026-05-06T15:46:41Z</dcterms:modified>
</cp:coreProperties>
</file>