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59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87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52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44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3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7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2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45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38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38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54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1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8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0.emf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266" y="-882"/>
            <a:ext cx="12210755" cy="6861821"/>
          </a:xfrm>
          <a:custGeom>
            <a:avLst/>
            <a:gdLst/>
            <a:ahLst/>
            <a:cxnLst/>
            <a:rect l="l" t="t" r="r" b="b"/>
            <a:pathLst>
              <a:path w="18876848" h="12600296">
                <a:moveTo>
                  <a:pt x="0" y="0"/>
                </a:moveTo>
                <a:lnTo>
                  <a:pt x="18876848" y="0"/>
                </a:lnTo>
                <a:lnTo>
                  <a:pt x="18876848" y="12600296"/>
                </a:lnTo>
                <a:lnTo>
                  <a:pt x="0" y="126002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es-CO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195596" y="7620"/>
            <a:ext cx="12219154" cy="6858000"/>
          </a:xfrm>
          <a:custGeom>
            <a:avLst/>
            <a:gdLst/>
            <a:ahLst/>
            <a:cxnLst/>
            <a:rect l="l" t="t" r="r" b="b"/>
            <a:pathLst>
              <a:path w="18328731" h="10287000">
                <a:moveTo>
                  <a:pt x="0" y="0"/>
                </a:moveTo>
                <a:lnTo>
                  <a:pt x="18328731" y="0"/>
                </a:lnTo>
                <a:lnTo>
                  <a:pt x="183287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es-CO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764101" y="0"/>
            <a:ext cx="10618384" cy="7117425"/>
          </a:xfrm>
          <a:custGeom>
            <a:avLst/>
            <a:gdLst/>
            <a:ahLst/>
            <a:cxnLst/>
            <a:rect l="l" t="t" r="r" b="b"/>
            <a:pathLst>
              <a:path w="17545028" h="11711306">
                <a:moveTo>
                  <a:pt x="0" y="0"/>
                </a:moveTo>
                <a:lnTo>
                  <a:pt x="17545028" y="0"/>
                </a:lnTo>
                <a:lnTo>
                  <a:pt x="17545028" y="11711306"/>
                </a:lnTo>
                <a:lnTo>
                  <a:pt x="0" y="117113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es-CO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4834058" y="7620"/>
            <a:ext cx="9043406" cy="6850380"/>
          </a:xfrm>
          <a:custGeom>
            <a:avLst/>
            <a:gdLst/>
            <a:ahLst/>
            <a:cxnLst/>
            <a:rect l="l" t="t" r="r" b="b"/>
            <a:pathLst>
              <a:path w="13565109" h="10275570">
                <a:moveTo>
                  <a:pt x="0" y="0"/>
                </a:moveTo>
                <a:lnTo>
                  <a:pt x="13565108" y="0"/>
                </a:lnTo>
                <a:lnTo>
                  <a:pt x="13565108" y="10275570"/>
                </a:lnTo>
                <a:lnTo>
                  <a:pt x="0" y="102755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es-CO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685800" y="685800"/>
            <a:ext cx="3555141" cy="417729"/>
          </a:xfrm>
          <a:custGeom>
            <a:avLst/>
            <a:gdLst/>
            <a:ahLst/>
            <a:cxnLst/>
            <a:rect l="l" t="t" r="r" b="b"/>
            <a:pathLst>
              <a:path w="5332711" h="626594">
                <a:moveTo>
                  <a:pt x="0" y="0"/>
                </a:moveTo>
                <a:lnTo>
                  <a:pt x="5332711" y="0"/>
                </a:lnTo>
                <a:lnTo>
                  <a:pt x="5332711" y="626594"/>
                </a:lnTo>
                <a:lnTo>
                  <a:pt x="0" y="6265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609630"/>
            <a:endParaRPr lang="es-CO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Imagen 6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E44908B0-6FC4-B418-6EAA-AFC8B85FFA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301" y="5160434"/>
            <a:ext cx="289983" cy="929217"/>
          </a:xfrm>
          <a:prstGeom prst="rect">
            <a:avLst/>
          </a:prstGeom>
        </p:spPr>
      </p:pic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202C131A-6876-E229-7C63-6AA6364B08B5}"/>
              </a:ext>
            </a:extLst>
          </p:cNvPr>
          <p:cNvSpPr txBox="1">
            <a:spLocks/>
          </p:cNvSpPr>
          <p:nvPr/>
        </p:nvSpPr>
        <p:spPr>
          <a:xfrm>
            <a:off x="386292" y="2025293"/>
            <a:ext cx="3414657" cy="1631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600" b="1" dirty="0">
                <a:solidFill>
                  <a:schemeClr val="tx2">
                    <a:lumMod val="75000"/>
                  </a:schemeClr>
                </a:solidFill>
                <a:latin typeface="Aptos" panose="020B0004020202020204"/>
              </a:rPr>
              <a:t>RESULTADOS </a:t>
            </a:r>
          </a:p>
          <a:p>
            <a:pPr algn="ctr"/>
            <a:r>
              <a:rPr lang="es-CO" sz="3600" b="1" dirty="0">
                <a:solidFill>
                  <a:schemeClr val="tx2">
                    <a:lumMod val="75000"/>
                  </a:schemeClr>
                </a:solidFill>
                <a:latin typeface="Aptos" panose="020B0004020202020204"/>
              </a:rPr>
              <a:t>SEGUNDO TRIMESTRE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EDC5F081-B09A-AA7B-E28F-873910DBC32B}"/>
              </a:ext>
            </a:extLst>
          </p:cNvPr>
          <p:cNvSpPr txBox="1">
            <a:spLocks/>
          </p:cNvSpPr>
          <p:nvPr/>
        </p:nvSpPr>
        <p:spPr>
          <a:xfrm>
            <a:off x="1797210" y="163819"/>
            <a:ext cx="9014204" cy="1293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800" b="1" spc="-150">
                <a:solidFill>
                  <a:srgbClr val="0B4D8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USUARIOS VIGENTES</a:t>
            </a:r>
            <a:br>
              <a:rPr lang="es-MX" sz="2800" b="1" spc="-150">
                <a:solidFill>
                  <a:srgbClr val="0B4D8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s-MX" sz="2800" b="1" spc="-150">
                <a:solidFill>
                  <a:srgbClr val="0B4D8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(Contributivo y Movilidad)</a:t>
            </a:r>
            <a:endParaRPr lang="es-MX" sz="2800" b="1" spc="-150" dirty="0">
              <a:solidFill>
                <a:srgbClr val="0B4D8B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24B95F67-200F-7039-A44C-6F78247CB178}"/>
              </a:ext>
            </a:extLst>
          </p:cNvPr>
          <p:cNvSpPr/>
          <p:nvPr/>
        </p:nvSpPr>
        <p:spPr>
          <a:xfrm>
            <a:off x="8912288" y="320215"/>
            <a:ext cx="2986007" cy="307778"/>
          </a:xfrm>
          <a:custGeom>
            <a:avLst/>
            <a:gdLst/>
            <a:ahLst/>
            <a:cxnLst/>
            <a:rect l="l" t="t" r="r" b="b"/>
            <a:pathLst>
              <a:path w="5332711" h="626594">
                <a:moveTo>
                  <a:pt x="0" y="0"/>
                </a:moveTo>
                <a:lnTo>
                  <a:pt x="5332711" y="0"/>
                </a:lnTo>
                <a:lnTo>
                  <a:pt x="5332711" y="626594"/>
                </a:lnTo>
                <a:lnTo>
                  <a:pt x="0" y="6265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1BD504D-4B68-C5E8-9C19-E3930C548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67992"/>
            <a:ext cx="438950" cy="13900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52FF376-FC72-892C-4EDC-FD2C2F7F7B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91" y="1886472"/>
            <a:ext cx="12180410" cy="358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3204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EDC5F081-B09A-AA7B-E28F-873910DBC32B}"/>
              </a:ext>
            </a:extLst>
          </p:cNvPr>
          <p:cNvSpPr txBox="1">
            <a:spLocks/>
          </p:cNvSpPr>
          <p:nvPr/>
        </p:nvSpPr>
        <p:spPr>
          <a:xfrm>
            <a:off x="1668421" y="0"/>
            <a:ext cx="7572561" cy="1293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800" b="1" spc="-150" dirty="0">
                <a:solidFill>
                  <a:srgbClr val="0B4D8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USUARIOS VIGENTES POR SUCURSAL</a:t>
            </a:r>
            <a:br>
              <a:rPr lang="es-MX" sz="2800" b="1" spc="-150" dirty="0">
                <a:solidFill>
                  <a:srgbClr val="0B4D8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s-MX" sz="2800" b="1" spc="-150" dirty="0">
                <a:solidFill>
                  <a:srgbClr val="0B4D8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(Contributivo y Movilidad)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202803" y="1554614"/>
            <a:ext cx="2158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2">
                    <a:lumMod val="10000"/>
                  </a:schemeClr>
                </a:solidFill>
              </a:rPr>
              <a:t>CONTRIBUTIVO</a:t>
            </a:r>
            <a:endParaRPr lang="es-CO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359280" y="1280520"/>
            <a:ext cx="2314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bg2">
                    <a:lumMod val="10000"/>
                  </a:schemeClr>
                </a:solidFill>
              </a:rPr>
              <a:t>MOVILIDAD (SUBSIDIADO)</a:t>
            </a:r>
            <a:endParaRPr lang="es-CO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01492277-9C64-E345-9DAB-BBEE39FDF91C}"/>
              </a:ext>
            </a:extLst>
          </p:cNvPr>
          <p:cNvSpPr/>
          <p:nvPr/>
        </p:nvSpPr>
        <p:spPr>
          <a:xfrm>
            <a:off x="8912288" y="320215"/>
            <a:ext cx="2986007" cy="307778"/>
          </a:xfrm>
          <a:custGeom>
            <a:avLst/>
            <a:gdLst/>
            <a:ahLst/>
            <a:cxnLst/>
            <a:rect l="l" t="t" r="r" b="b"/>
            <a:pathLst>
              <a:path w="5332711" h="626594">
                <a:moveTo>
                  <a:pt x="0" y="0"/>
                </a:moveTo>
                <a:lnTo>
                  <a:pt x="5332711" y="0"/>
                </a:lnTo>
                <a:lnTo>
                  <a:pt x="5332711" y="626594"/>
                </a:lnTo>
                <a:lnTo>
                  <a:pt x="0" y="6265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ADA2FF-205E-E725-BAD4-9D95434BA2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67992"/>
            <a:ext cx="438950" cy="139000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1B18F1E-E833-3FE1-A806-9E5F7DDF05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0516" y="1931669"/>
            <a:ext cx="2778908" cy="472829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E3E609AE-A727-F9C2-C940-B44CE59E53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0262" y="1931669"/>
            <a:ext cx="2806558" cy="472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65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EDC5F081-B09A-AA7B-E28F-873910DBC32B}"/>
              </a:ext>
            </a:extLst>
          </p:cNvPr>
          <p:cNvSpPr txBox="1">
            <a:spLocks/>
          </p:cNvSpPr>
          <p:nvPr/>
        </p:nvSpPr>
        <p:spPr>
          <a:xfrm>
            <a:off x="2298901" y="107017"/>
            <a:ext cx="6221645" cy="731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800" b="1" dirty="0">
                <a:solidFill>
                  <a:srgbClr val="0B4C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RADICACIÓN NUEVOS USUARIOS</a:t>
            </a:r>
            <a:endParaRPr lang="es-MX" sz="2800" b="1" spc="-150" dirty="0">
              <a:solidFill>
                <a:srgbClr val="0B4D8B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E9E421F2-8CFD-7061-0AB7-157AD25B7B3E}"/>
              </a:ext>
            </a:extLst>
          </p:cNvPr>
          <p:cNvSpPr/>
          <p:nvPr/>
        </p:nvSpPr>
        <p:spPr>
          <a:xfrm>
            <a:off x="8912288" y="320215"/>
            <a:ext cx="2986007" cy="307778"/>
          </a:xfrm>
          <a:custGeom>
            <a:avLst/>
            <a:gdLst/>
            <a:ahLst/>
            <a:cxnLst/>
            <a:rect l="l" t="t" r="r" b="b"/>
            <a:pathLst>
              <a:path w="5332711" h="626594">
                <a:moveTo>
                  <a:pt x="0" y="0"/>
                </a:moveTo>
                <a:lnTo>
                  <a:pt x="5332711" y="0"/>
                </a:lnTo>
                <a:lnTo>
                  <a:pt x="5332711" y="626594"/>
                </a:lnTo>
                <a:lnTo>
                  <a:pt x="0" y="6265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7D857F-6DA4-617B-3F82-B6A8D1A2F7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67992"/>
            <a:ext cx="438950" cy="13900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2F399E5-20D2-B6CE-E71A-FF29F1B6EA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874" y="1059196"/>
            <a:ext cx="9879197" cy="516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82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EDC5F081-B09A-AA7B-E28F-873910DBC32B}"/>
              </a:ext>
            </a:extLst>
          </p:cNvPr>
          <p:cNvSpPr txBox="1">
            <a:spLocks/>
          </p:cNvSpPr>
          <p:nvPr/>
        </p:nvSpPr>
        <p:spPr>
          <a:xfrm>
            <a:off x="1668421" y="163819"/>
            <a:ext cx="8057470" cy="1293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800" b="1" dirty="0">
                <a:solidFill>
                  <a:srgbClr val="0B4C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COMPORTAMIENTO TRASLADOS</a:t>
            </a:r>
            <a:br>
              <a:rPr lang="es-MX" sz="2800" b="1" dirty="0">
                <a:solidFill>
                  <a:srgbClr val="0B4C8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800" b="1" dirty="0">
                <a:solidFill>
                  <a:srgbClr val="0B4C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(Desde y hacia otras EPS)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D367B6B2-204C-D488-26B6-4C8A0119D45F}"/>
              </a:ext>
            </a:extLst>
          </p:cNvPr>
          <p:cNvSpPr/>
          <p:nvPr/>
        </p:nvSpPr>
        <p:spPr>
          <a:xfrm>
            <a:off x="8912288" y="320215"/>
            <a:ext cx="2986007" cy="307778"/>
          </a:xfrm>
          <a:custGeom>
            <a:avLst/>
            <a:gdLst/>
            <a:ahLst/>
            <a:cxnLst/>
            <a:rect l="l" t="t" r="r" b="b"/>
            <a:pathLst>
              <a:path w="5332711" h="626594">
                <a:moveTo>
                  <a:pt x="0" y="0"/>
                </a:moveTo>
                <a:lnTo>
                  <a:pt x="5332711" y="0"/>
                </a:lnTo>
                <a:lnTo>
                  <a:pt x="5332711" y="626594"/>
                </a:lnTo>
                <a:lnTo>
                  <a:pt x="0" y="6265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F26C9A7-FCAD-F13B-FCFD-2B60C84C6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67992"/>
            <a:ext cx="438950" cy="139000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7E6D0F7-755C-3525-CB89-2A06F41315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7479" y="1457632"/>
            <a:ext cx="8279248" cy="484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6494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4377"/>
            <a:ext cx="12192000" cy="6874965"/>
          </a:xfrm>
          <a:custGeom>
            <a:avLst/>
            <a:gdLst/>
            <a:ahLst/>
            <a:cxnLst/>
            <a:rect l="l" t="t" r="r" b="b"/>
            <a:pathLst>
              <a:path w="18288000" h="10355580">
                <a:moveTo>
                  <a:pt x="0" y="0"/>
                </a:moveTo>
                <a:lnTo>
                  <a:pt x="18288000" y="0"/>
                </a:lnTo>
                <a:lnTo>
                  <a:pt x="18288000" y="10355580"/>
                </a:lnTo>
                <a:lnTo>
                  <a:pt x="0" y="10355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 sz="1200"/>
          </a:p>
        </p:txBody>
      </p:sp>
      <p:pic>
        <p:nvPicPr>
          <p:cNvPr id="3" name="Imagen 2" descr="Icono&#10;&#10;El contenido generado por IA puede ser incorrecto.">
            <a:extLst>
              <a:ext uri="{FF2B5EF4-FFF2-40B4-BE49-F238E27FC236}">
                <a16:creationId xmlns:a16="http://schemas.microsoft.com/office/drawing/2014/main" id="{4C8FF1D4-23D4-9716-D267-9A25116D9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626" y="5172982"/>
            <a:ext cx="335643" cy="1111251"/>
          </a:xfrm>
          <a:prstGeom prst="rect">
            <a:avLst/>
          </a:prstGeom>
        </p:spPr>
      </p:pic>
      <p:sp>
        <p:nvSpPr>
          <p:cNvPr id="6" name="CuadroTexto 2">
            <a:extLst>
              <a:ext uri="{FF2B5EF4-FFF2-40B4-BE49-F238E27FC236}">
                <a16:creationId xmlns:a16="http://schemas.microsoft.com/office/drawing/2014/main" id="{33C7DC7B-FF6D-F5ED-9404-6FE991593845}"/>
              </a:ext>
            </a:extLst>
          </p:cNvPr>
          <p:cNvSpPr txBox="1"/>
          <p:nvPr/>
        </p:nvSpPr>
        <p:spPr>
          <a:xfrm>
            <a:off x="960871" y="1840078"/>
            <a:ext cx="3903133" cy="1046440"/>
          </a:xfrm>
          <a:prstGeom prst="rect">
            <a:avLst/>
          </a:prstGeom>
          <a:noFill/>
        </p:spPr>
        <p:txBody>
          <a:bodyPr rot="0" spcFirstLastPara="0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6400" b="1">
                <a:solidFill>
                  <a:srgbClr val="007DC5"/>
                </a:solidFill>
                <a:latin typeface="Quire Sans"/>
                <a:ea typeface="Calibri"/>
                <a:cs typeface="Quire Sans"/>
              </a:rPr>
              <a:t>¡Gracias!</a:t>
            </a:r>
            <a:endParaRPr lang="es-ES" sz="6400" b="1">
              <a:solidFill>
                <a:srgbClr val="007DC5"/>
              </a:solidFill>
              <a:latin typeface="Quire Sans"/>
              <a:cs typeface="Quire Sans"/>
            </a:endParaRPr>
          </a:p>
        </p:txBody>
      </p:sp>
      <p:sp>
        <p:nvSpPr>
          <p:cNvPr id="4" name="CuadroTexto 2">
            <a:extLst>
              <a:ext uri="{FF2B5EF4-FFF2-40B4-BE49-F238E27FC236}">
                <a16:creationId xmlns:a16="http://schemas.microsoft.com/office/drawing/2014/main" id="{6E280940-D122-D3FA-3110-4D7BA13AB736}"/>
              </a:ext>
            </a:extLst>
          </p:cNvPr>
          <p:cNvSpPr txBox="1"/>
          <p:nvPr/>
        </p:nvSpPr>
        <p:spPr>
          <a:xfrm>
            <a:off x="907955" y="1797745"/>
            <a:ext cx="3903133" cy="1046440"/>
          </a:xfrm>
          <a:prstGeom prst="rect">
            <a:avLst/>
          </a:prstGeom>
          <a:noFill/>
        </p:spPr>
        <p:txBody>
          <a:bodyPr rot="0" spcFirstLastPara="0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6400" b="1">
                <a:solidFill>
                  <a:srgbClr val="FFFFFF"/>
                </a:solidFill>
                <a:latin typeface="Quire Sans"/>
                <a:ea typeface="Calibri"/>
                <a:cs typeface="Quire Sans"/>
              </a:rPr>
              <a:t>¡Gracias!</a:t>
            </a:r>
            <a:endParaRPr lang="es-ES" sz="6400" b="1">
              <a:solidFill>
                <a:srgbClr val="FFFFFF"/>
              </a:solidFill>
              <a:latin typeface="Quire Sans"/>
              <a:cs typeface="Quire Sans"/>
            </a:endParaRPr>
          </a:p>
        </p:txBody>
      </p:sp>
      <p:sp>
        <p:nvSpPr>
          <p:cNvPr id="7" name="CuadroTexto 2">
            <a:extLst>
              <a:ext uri="{FF2B5EF4-FFF2-40B4-BE49-F238E27FC236}">
                <a16:creationId xmlns:a16="http://schemas.microsoft.com/office/drawing/2014/main" id="{40A332C8-B9D0-3EE2-70FE-D0118F2D70B2}"/>
              </a:ext>
            </a:extLst>
          </p:cNvPr>
          <p:cNvSpPr txBox="1"/>
          <p:nvPr/>
        </p:nvSpPr>
        <p:spPr>
          <a:xfrm>
            <a:off x="909583" y="3104379"/>
            <a:ext cx="4485217" cy="1497589"/>
          </a:xfrm>
          <a:prstGeom prst="rect">
            <a:avLst/>
          </a:prstGeom>
          <a:noFill/>
        </p:spPr>
        <p:txBody>
          <a:bodyPr rot="0" spcFirstLastPara="0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733" b="1">
                <a:solidFill>
                  <a:srgbClr val="FFC000"/>
                </a:solidFill>
                <a:ea typeface="+mn-lt"/>
                <a:cs typeface="+mn-lt"/>
              </a:rPr>
              <a:t>35 años cuidando historias</a:t>
            </a:r>
            <a:endParaRPr lang="es-ES" sz="1733" b="1">
              <a:solidFill>
                <a:srgbClr val="FFC000"/>
              </a:solidFill>
              <a:ea typeface="Calibri"/>
              <a:cs typeface="Calibri"/>
            </a:endParaRPr>
          </a:p>
          <a:p>
            <a:r>
              <a:rPr lang="es-ES" sz="1733">
                <a:solidFill>
                  <a:srgbClr val="FFFFFF"/>
                </a:solidFill>
                <a:ea typeface="+mn-lt"/>
                <a:cs typeface="+mn-lt"/>
              </a:rPr>
              <a:t>No hablamos solo de trayectoria institucional, sino de </a:t>
            </a:r>
            <a:r>
              <a:rPr lang="es-ES" sz="1733" b="1">
                <a:solidFill>
                  <a:srgbClr val="FFFFFF"/>
                </a:solidFill>
                <a:ea typeface="+mn-lt"/>
                <a:cs typeface="+mn-lt"/>
              </a:rPr>
              <a:t>personas, familias, momentos y decisiones</a:t>
            </a:r>
            <a:r>
              <a:rPr lang="es-ES" sz="1733">
                <a:solidFill>
                  <a:srgbClr val="FFFFFF"/>
                </a:solidFill>
                <a:ea typeface="+mn-lt"/>
                <a:cs typeface="+mn-lt"/>
              </a:rPr>
              <a:t> que han pasado por </a:t>
            </a:r>
            <a:r>
              <a:rPr lang="es-ES" sz="1733" u="sng">
                <a:solidFill>
                  <a:srgbClr val="FFFFFF"/>
                </a:solidFill>
                <a:ea typeface="+mn-lt"/>
                <a:cs typeface="+mn-lt"/>
              </a:rPr>
              <a:t>Salud Total EPS-S</a:t>
            </a:r>
            <a:endParaRPr lang="es-ES" sz="1733" u="sng">
              <a:solidFill>
                <a:srgbClr val="FFFFFF"/>
              </a:solidFill>
              <a:ea typeface="Calibri"/>
              <a:cs typeface="Calibri"/>
            </a:endParaRPr>
          </a:p>
          <a:p>
            <a:endParaRPr lang="es-ES" sz="2400" b="1" dirty="0">
              <a:solidFill>
                <a:srgbClr val="FFFFFF"/>
              </a:solidFill>
              <a:latin typeface="Quire Sans"/>
              <a:ea typeface="Calibri"/>
              <a:cs typeface="Quire San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730E833-0A0E-76EA-F007-F720F0C8D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850" y="4844399"/>
            <a:ext cx="3575050" cy="334433"/>
          </a:xfrm>
          <a:prstGeom prst="rect">
            <a:avLst/>
          </a:prstGeom>
        </p:spPr>
      </p:pic>
      <p:pic>
        <p:nvPicPr>
          <p:cNvPr id="8" name="Imagen 7" descr="Forma&#10;&#10;El contenido generado por IA puede ser incorrecto.">
            <a:extLst>
              <a:ext uri="{FF2B5EF4-FFF2-40B4-BE49-F238E27FC236}">
                <a16:creationId xmlns:a16="http://schemas.microsoft.com/office/drawing/2014/main" id="{93564A54-A6E2-AD50-4555-C1F8354A0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5092" y="3852906"/>
            <a:ext cx="87297" cy="1201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73</Words>
  <Application>Microsoft Office PowerPoint</Application>
  <PresentationFormat>Panorámica</PresentationFormat>
  <Paragraphs>12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Quire Sans</vt:lpstr>
      <vt:lpstr>3_Office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Mauricio Ramos Cardona</dc:creator>
  <cp:lastModifiedBy>Hernan Daniel Forero Viasus</cp:lastModifiedBy>
  <cp:revision>54</cp:revision>
  <dcterms:created xsi:type="dcterms:W3CDTF">2025-02-06T16:24:15Z</dcterms:created>
  <dcterms:modified xsi:type="dcterms:W3CDTF">2026-07-09T18:29:32Z</dcterms:modified>
</cp:coreProperties>
</file>